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61" r:id="rId4"/>
    <p:sldId id="274" r:id="rId5"/>
    <p:sldId id="271" r:id="rId6"/>
    <p:sldId id="273" r:id="rId7"/>
    <p:sldId id="26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A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93"/>
    <p:restoredTop sz="95890"/>
  </p:normalViewPr>
  <p:slideViewPr>
    <p:cSldViewPr snapToGrid="0" showGuides="1">
      <p:cViewPr varScale="1">
        <p:scale>
          <a:sx n="105" d="100"/>
          <a:sy n="105" d="100"/>
        </p:scale>
        <p:origin x="216" y="312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59F3-2CA9-CAE1-CA33-C1AE45632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29911-EC2D-295D-DE73-914257AA2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0FBA1-2C31-DACC-755E-4E8A62E07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B393B-D41E-89F6-0D50-8FCBEBE64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56BA7-1AFB-2B7D-725A-79F03792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4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E5FF-37C6-4C12-704F-8296FC414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8F38C8-3C0B-AE3F-87B5-D9DA2CAA1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CF786-E623-D83C-009C-AC01EAF6B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2730E-443D-F0FB-1B10-F0B33FE9D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2AEC2-5852-59C4-8CEB-6CC75749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39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D5A6B4-2785-2F1D-B4FC-B4B2A04131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04D37-3C60-8D5B-9D0F-D289FF365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35673-38A1-DA0E-471E-F46D759F1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FECDD-CC76-4844-03B1-76507F725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77D17-2418-2FBC-FE04-312FBBEE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0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03A5D-9052-D178-E13B-E5C92F59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D9281-56E1-B27B-BF92-2F83A664F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73B0A-E535-4123-33F8-00B1DFA99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71ACF-DA88-00D2-6AEF-E4F38F24D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6F686-AC2F-644A-A9AC-71368B70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49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03E78-5D3B-A425-8C51-5D097630F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DC6AF-F734-4F2C-F12E-17EBF4281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F283D-3FE6-C890-3618-E3A6E2237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CA028-9A75-956C-8F04-1C39AE4D6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31110-5253-DB86-D457-5628AEB89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39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43996-C80A-A1CC-6A3F-64E181BF9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2C298-DCBD-98F9-89A2-8286FB8880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67E29B-216F-69CE-7C09-7AF2A04E7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C23DAB-6B49-BC18-00EE-545FAD17F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9/13/23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0C2167-1203-2EF6-C33D-0F06B30BE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97C72-474A-CD4A-7B7D-FB58133F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836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130D-666B-9591-AB28-97CE094AB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92CA0-6EF1-7D64-5892-59BBAFC61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80925-72BE-D674-8212-D8668448E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81A62-345F-2AE3-5461-4FB61651D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9AF5D8-EB85-B2AB-1996-DAAD8454DC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D8A61-0FBA-F86E-08B4-69B5C1B83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9/13/23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028C30-D0CD-3F34-7EB4-A4BE0EE6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770296-346C-4A99-75B2-8C6085A91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04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A1CDE-EBFE-5E5C-AA9B-4DDB1DC82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D1BCA5-27CA-5F9F-37C4-2DCB50C04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9/13/23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0E2B0-E41F-3FE6-B9D0-85DB715F8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F178A-68F3-408F-42AD-08A667141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75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5189A4-D70B-269D-03DF-976877931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9/13/23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CE150-34FE-C72F-9CF5-A6DDFA43D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8D51B-183F-BFEF-52A1-9E1F4B3E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70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78C27-06EE-B75F-6EE9-224A6C2EC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746BE-8630-F26F-388C-7DEF6BBCE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2080A-9B91-2F04-1DA7-47C6C891F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E5709-7246-1DAB-F7BD-1BC6B5815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9/13/23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A9F77-8B09-AF37-555E-5D43FAC3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2D6D7-7B16-BDA3-B9F1-1F89534F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0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5280-0132-EE21-FF17-014AB26C6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2779A5-1461-6108-65C1-78BA3C329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FA369-8112-3476-C764-BABF9C3B3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0BE7A-30C8-2E89-1FCA-BF18107D5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9/13/23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94936-DA72-049D-E17E-2BEBDC7AB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F98D1-024B-93F0-D8B3-D89D456AD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0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942488-0582-9D93-69EB-530520D6F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6AE5B-21F8-D0D0-4FE7-4E7EAC859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582D1-9E51-FD03-79B1-3DE2A08E1C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67B46-1470-AB44-9A36-30479696C985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96601-272A-72ED-8D11-08CF9698A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95F17-E267-503A-1700-98316EE34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90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atira.maps.arcgis.com/apps/dashboards/a1324c58e49e4561ac9505936db7743a" TargetMode="External"/><Relationship Id="rId2" Type="http://schemas.openxmlformats.org/officeDocument/2006/relationships/hyperlink" Target="https://patira.maps.arcgis.com/apps/dashboards/d89c5b039552464f8f04103f05ac889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tira.maps.arcgis.com/apps/dashboards/095acc30606c4c7a8bc8260e6160c511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5C1B3-2237-A55E-FD14-709B797CB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714" y="2861221"/>
            <a:ext cx="11277603" cy="2702278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Empowering Global AMR Research Community: Interactive GIS Dashboards for AMR Data Analysis and Informed Decision-Making</a:t>
            </a:r>
            <a:br>
              <a:rPr lang="en-US" sz="3200" b="1" dirty="0">
                <a:solidFill>
                  <a:srgbClr val="00B050"/>
                </a:solidFill>
                <a:latin typeface="Century Gothic" panose="020B0502020202020204" pitchFamily="34" charset="0"/>
              </a:rPr>
            </a:br>
            <a:br>
              <a:rPr lang="en-US" sz="3200" b="1" dirty="0">
                <a:solidFill>
                  <a:srgbClr val="00B050"/>
                </a:solidFill>
                <a:latin typeface="Century Gothic" panose="020B0502020202020204" pitchFamily="34" charset="0"/>
              </a:rPr>
            </a:br>
            <a:br>
              <a:rPr lang="en-US" sz="3200" b="1" dirty="0">
                <a:solidFill>
                  <a:srgbClr val="00B050"/>
                </a:solidFill>
                <a:latin typeface="Century Gothic" panose="020B0502020202020204" pitchFamily="34" charset="0"/>
              </a:rPr>
            </a:br>
            <a:br>
              <a:rPr lang="en-US" sz="3200" b="1" dirty="0">
                <a:solidFill>
                  <a:srgbClr val="00B050"/>
                </a:solidFill>
                <a:latin typeface="Century Gothic" panose="020B0502020202020204" pitchFamily="34" charset="0"/>
              </a:rPr>
            </a:br>
            <a:br>
              <a:rPr lang="en-US" sz="3200" b="1" dirty="0">
                <a:solidFill>
                  <a:srgbClr val="00B050"/>
                </a:solidFill>
                <a:latin typeface="Century Gothic" panose="020B0502020202020204" pitchFamily="34" charset="0"/>
              </a:rPr>
            </a:br>
            <a:br>
              <a:rPr lang="en-US" sz="3200" b="1" dirty="0">
                <a:solidFill>
                  <a:srgbClr val="00B050"/>
                </a:solidFill>
                <a:latin typeface="Century Gothic" panose="020B0502020202020204" pitchFamily="34" charset="0"/>
              </a:rPr>
            </a:br>
            <a:br>
              <a:rPr lang="en-US" sz="3200" b="1" dirty="0">
                <a:solidFill>
                  <a:srgbClr val="00B050"/>
                </a:solidFill>
                <a:latin typeface="Century Gothic" panose="020B0502020202020204" pitchFamily="34" charset="0"/>
              </a:rPr>
            </a:br>
            <a:br>
              <a:rPr lang="en-US" sz="3200" b="1" dirty="0">
                <a:solidFill>
                  <a:srgbClr val="00B050"/>
                </a:solidFill>
                <a:latin typeface="Century Gothic" panose="020B0502020202020204" pitchFamily="34" charset="0"/>
              </a:rPr>
            </a:br>
            <a:r>
              <a:rPr lang="en-US" sz="28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Team ID: 8952</a:t>
            </a:r>
            <a:endParaRPr lang="en-US" sz="3200" b="1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048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 suit and cap&#10;&#10;Description automatically generated">
            <a:extLst>
              <a:ext uri="{FF2B5EF4-FFF2-40B4-BE49-F238E27FC236}">
                <a16:creationId xmlns:a16="http://schemas.microsoft.com/office/drawing/2014/main" id="{72D12FC9-746E-EC31-25CD-8B148B3EF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98" y="1546994"/>
            <a:ext cx="2196708" cy="2261145"/>
          </a:xfrm>
          <a:prstGeom prst="rect">
            <a:avLst/>
          </a:prstGeom>
        </p:spPr>
      </p:pic>
      <p:pic>
        <p:nvPicPr>
          <p:cNvPr id="5" name="Picture 4" descr="A person wearing a black dress and a pearl necklace&#10;&#10;Description automatically generated">
            <a:extLst>
              <a:ext uri="{FF2B5EF4-FFF2-40B4-BE49-F238E27FC236}">
                <a16:creationId xmlns:a16="http://schemas.microsoft.com/office/drawing/2014/main" id="{27648CBD-0830-3955-C850-B100663E4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016" y="1460075"/>
            <a:ext cx="2177369" cy="2329971"/>
          </a:xfrm>
          <a:prstGeom prst="rect">
            <a:avLst/>
          </a:prstGeom>
        </p:spPr>
      </p:pic>
      <p:pic>
        <p:nvPicPr>
          <p:cNvPr id="6" name="Picture 5" descr="A person in a purple shirt&#10;&#10;Description automatically generated">
            <a:extLst>
              <a:ext uri="{FF2B5EF4-FFF2-40B4-BE49-F238E27FC236}">
                <a16:creationId xmlns:a16="http://schemas.microsoft.com/office/drawing/2014/main" id="{65A598EB-5B20-075F-64F6-A481B7787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676" y="1364498"/>
            <a:ext cx="2062194" cy="2454796"/>
          </a:xfrm>
          <a:prstGeom prst="rect">
            <a:avLst/>
          </a:prstGeom>
        </p:spPr>
      </p:pic>
      <p:pic>
        <p:nvPicPr>
          <p:cNvPr id="7" name="Picture 6" descr="A person in a pink shirt&#10;&#10;Description automatically generated">
            <a:extLst>
              <a:ext uri="{FF2B5EF4-FFF2-40B4-BE49-F238E27FC236}">
                <a16:creationId xmlns:a16="http://schemas.microsoft.com/office/drawing/2014/main" id="{6284391E-1D34-1ECA-CFD0-3AE6994C5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8840" y="1538132"/>
            <a:ext cx="2062194" cy="2281936"/>
          </a:xfrm>
          <a:prstGeom prst="rect">
            <a:avLst/>
          </a:prstGeom>
        </p:spPr>
      </p:pic>
      <p:pic>
        <p:nvPicPr>
          <p:cNvPr id="10" name="Picture 9" descr="A person wearing glasses and a purple shirt&#10;&#10;Description automatically generated">
            <a:extLst>
              <a:ext uri="{FF2B5EF4-FFF2-40B4-BE49-F238E27FC236}">
                <a16:creationId xmlns:a16="http://schemas.microsoft.com/office/drawing/2014/main" id="{2208DB03-7991-5DD3-F660-06FF6A0FC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695" y="1532168"/>
            <a:ext cx="2165352" cy="22749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88D42F-0DD4-40DE-B98B-67542C6B0261}"/>
              </a:ext>
            </a:extLst>
          </p:cNvPr>
          <p:cNvSpPr txBox="1"/>
          <p:nvPr/>
        </p:nvSpPr>
        <p:spPr>
          <a:xfrm>
            <a:off x="278780" y="4025455"/>
            <a:ext cx="2165352" cy="6924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b="1" dirty="0"/>
              <a:t>Stephen Obol Opiyo, PhD</a:t>
            </a:r>
          </a:p>
          <a:p>
            <a:r>
              <a:rPr lang="en-US" sz="1300" dirty="0"/>
              <a:t>Data/Bioinformatics Scientist</a:t>
            </a:r>
          </a:p>
          <a:p>
            <a:r>
              <a:rPr lang="en-US" sz="1300" dirty="0"/>
              <a:t>Patira Data Science, USA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A83F43-D54C-4E32-9B06-E04BD92B4D76}"/>
              </a:ext>
            </a:extLst>
          </p:cNvPr>
          <p:cNvSpPr txBox="1"/>
          <p:nvPr/>
        </p:nvSpPr>
        <p:spPr>
          <a:xfrm>
            <a:off x="2639121" y="4044038"/>
            <a:ext cx="2254264" cy="6924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b="1" dirty="0"/>
              <a:t>Dr. Stella Maris Nanyonga</a:t>
            </a:r>
          </a:p>
          <a:p>
            <a:r>
              <a:rPr lang="en-US" sz="1300" dirty="0"/>
              <a:t>Research Pharmacist</a:t>
            </a:r>
          </a:p>
          <a:p>
            <a:r>
              <a:rPr lang="en-US" sz="1300" dirty="0"/>
              <a:t>Oxford University, UK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74EA41-C395-5E6B-9152-F84671165BD6}"/>
              </a:ext>
            </a:extLst>
          </p:cNvPr>
          <p:cNvSpPr txBox="1"/>
          <p:nvPr/>
        </p:nvSpPr>
        <p:spPr>
          <a:xfrm>
            <a:off x="5125842" y="4055326"/>
            <a:ext cx="2196708" cy="6924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b="1" dirty="0"/>
              <a:t>Dr. Nathan Mugenyi</a:t>
            </a:r>
          </a:p>
          <a:p>
            <a:r>
              <a:rPr lang="en-US" sz="1300" dirty="0"/>
              <a:t>Global Health Researcher </a:t>
            </a:r>
          </a:p>
          <a:p>
            <a:r>
              <a:rPr lang="en-US" sz="1300" dirty="0"/>
              <a:t>Mbarara University, Uganda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7BF149-BA8B-D6E1-941C-321E7E56238D}"/>
              </a:ext>
            </a:extLst>
          </p:cNvPr>
          <p:cNvSpPr txBox="1"/>
          <p:nvPr/>
        </p:nvSpPr>
        <p:spPr>
          <a:xfrm>
            <a:off x="7523349" y="4055186"/>
            <a:ext cx="2165352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b="1" dirty="0"/>
              <a:t>Dr. Racheal Kasozi</a:t>
            </a:r>
          </a:p>
          <a:p>
            <a:r>
              <a:rPr lang="en-US" sz="1300" dirty="0"/>
              <a:t>Medical Doctor/Research Associate</a:t>
            </a:r>
          </a:p>
          <a:p>
            <a:r>
              <a:rPr lang="en-US" sz="1300" dirty="0"/>
              <a:t>Mengo Hospital, Uganda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206140-0D8E-0DBD-3434-B786E79ED695}"/>
              </a:ext>
            </a:extLst>
          </p:cNvPr>
          <p:cNvSpPr txBox="1"/>
          <p:nvPr/>
        </p:nvSpPr>
        <p:spPr>
          <a:xfrm>
            <a:off x="9839087" y="4062763"/>
            <a:ext cx="2165352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b="1" dirty="0"/>
              <a:t>Dr. Andrew Marvin Kanyike </a:t>
            </a:r>
            <a:r>
              <a:rPr lang="en-US" sz="1300" dirty="0"/>
              <a:t>Medical Officer/Research Associate</a:t>
            </a:r>
          </a:p>
          <a:p>
            <a:r>
              <a:rPr lang="en-US" sz="1300" dirty="0"/>
              <a:t>Mengo Hospital, Uganda </a:t>
            </a:r>
          </a:p>
        </p:txBody>
      </p:sp>
      <p:sp>
        <p:nvSpPr>
          <p:cNvPr id="28" name="Google Shape;168;p2">
            <a:extLst>
              <a:ext uri="{FF2B5EF4-FFF2-40B4-BE49-F238E27FC236}">
                <a16:creationId xmlns:a16="http://schemas.microsoft.com/office/drawing/2014/main" id="{3177BB5A-E91F-298A-F5A8-FA479014D9C1}"/>
              </a:ext>
            </a:extLst>
          </p:cNvPr>
          <p:cNvSpPr txBox="1">
            <a:spLocks/>
          </p:cNvSpPr>
          <p:nvPr/>
        </p:nvSpPr>
        <p:spPr>
          <a:xfrm>
            <a:off x="826786" y="268950"/>
            <a:ext cx="10515600" cy="958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3200" b="1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Meet the Team</a:t>
            </a:r>
            <a:endParaRPr lang="en-US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832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A03B0-92FE-B521-F838-489231C71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99" y="706710"/>
            <a:ext cx="11003719" cy="546716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b="1" dirty="0"/>
              <a:t>1. No dataset from Uganda in the </a:t>
            </a:r>
            <a:r>
              <a:rPr lang="en-US" sz="2000" b="1" dirty="0" err="1"/>
              <a:t>Vivli</a:t>
            </a:r>
            <a:r>
              <a:rPr lang="en-US" sz="2000" b="1" dirty="0"/>
              <a:t> database in early June 2023. </a:t>
            </a:r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r>
              <a:rPr lang="en-US" sz="2000" b="1" dirty="0"/>
              <a:t>2. Challenge of going through the spreadsheet of </a:t>
            </a:r>
            <a:r>
              <a:rPr lang="en-US" sz="2000" b="1" dirty="0" err="1"/>
              <a:t>Vivli</a:t>
            </a:r>
            <a:r>
              <a:rPr lang="en-US" sz="2000" b="1" dirty="0"/>
              <a:t> dataset: 18 years (2004 to 2021), 83 countries, 345 species, and 863,509 isolates. (spreadsheet &gt; 860,000 rows and 126 columns).</a:t>
            </a:r>
            <a:endParaRPr lang="en-US" sz="2000" dirty="0"/>
          </a:p>
          <a:p>
            <a:pPr marL="914400" lvl="2" indent="0">
              <a:buNone/>
            </a:pPr>
            <a:r>
              <a:rPr lang="en-US" sz="1800" dirty="0"/>
              <a:t>	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Google Shape;168;p2">
            <a:extLst>
              <a:ext uri="{FF2B5EF4-FFF2-40B4-BE49-F238E27FC236}">
                <a16:creationId xmlns:a16="http://schemas.microsoft.com/office/drawing/2014/main" id="{19A0BB87-6CA7-79A8-BE42-48E9CBE31BE5}"/>
              </a:ext>
            </a:extLst>
          </p:cNvPr>
          <p:cNvSpPr txBox="1">
            <a:spLocks/>
          </p:cNvSpPr>
          <p:nvPr/>
        </p:nvSpPr>
        <p:spPr>
          <a:xfrm>
            <a:off x="757704" y="157843"/>
            <a:ext cx="10515600" cy="6533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2800" b="1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Challenges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D981E-C997-4D9F-BC7E-0BD2EC5C1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04" y="2556651"/>
            <a:ext cx="10079627" cy="226189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6FD69A-A568-27DC-4EB6-B432E4FB1F9D}"/>
              </a:ext>
            </a:extLst>
          </p:cNvPr>
          <p:cNvSpPr txBox="1"/>
          <p:nvPr/>
        </p:nvSpPr>
        <p:spPr>
          <a:xfrm>
            <a:off x="355666" y="5181928"/>
            <a:ext cx="113196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2000" b="1" dirty="0"/>
              <a:t>3. Kenya had three years (2013, 2014, 2021), and Uganda (2021) on  June 15, 2023.</a:t>
            </a:r>
          </a:p>
          <a:p>
            <a:pPr marL="457200" lvl="1" indent="0">
              <a:buNone/>
            </a:pPr>
            <a:endParaRPr lang="en-US" sz="2000" b="1" dirty="0"/>
          </a:p>
          <a:p>
            <a:pPr marL="457200" lvl="1" indent="0">
              <a:buNone/>
            </a:pPr>
            <a:endParaRPr lang="en-US" sz="2000" b="1" dirty="0"/>
          </a:p>
          <a:p>
            <a:pPr marL="457200" lvl="1" indent="0">
              <a:buNone/>
            </a:pPr>
            <a:r>
              <a:rPr lang="en-US" sz="2000" b="1" dirty="0"/>
              <a:t>4. The African region had the lowest number of countries (13) and the fewest years of available data.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96F6C8-5E22-E7C9-B7C4-33037B5C04FE}"/>
              </a:ext>
            </a:extLst>
          </p:cNvPr>
          <p:cNvCxnSpPr>
            <a:cxnSpLocks/>
          </p:cNvCxnSpPr>
          <p:nvPr/>
        </p:nvCxnSpPr>
        <p:spPr>
          <a:xfrm>
            <a:off x="8906944" y="2346947"/>
            <a:ext cx="510188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60C0B3-E9D5-B26C-0D63-5EB4E58E06C9}"/>
              </a:ext>
            </a:extLst>
          </p:cNvPr>
          <p:cNvCxnSpPr>
            <a:cxnSpLocks/>
          </p:cNvCxnSpPr>
          <p:nvPr/>
        </p:nvCxnSpPr>
        <p:spPr>
          <a:xfrm>
            <a:off x="8918227" y="2370667"/>
            <a:ext cx="0" cy="139869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5E84DF4-A1DE-A27A-3769-18C11ACED138}"/>
              </a:ext>
            </a:extLst>
          </p:cNvPr>
          <p:cNvSpPr txBox="1"/>
          <p:nvPr/>
        </p:nvSpPr>
        <p:spPr>
          <a:xfrm>
            <a:off x="9384635" y="2139117"/>
            <a:ext cx="20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Antimicrobial drugs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E9EE36-A0EE-9FC1-6A55-DB39F04F848E}"/>
              </a:ext>
            </a:extLst>
          </p:cNvPr>
          <p:cNvSpPr txBox="1"/>
          <p:nvPr/>
        </p:nvSpPr>
        <p:spPr>
          <a:xfrm>
            <a:off x="1864427" y="2251947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Species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D9656-F795-3C8E-998B-2FB268ADF83E}"/>
              </a:ext>
            </a:extLst>
          </p:cNvPr>
          <p:cNvSpPr txBox="1"/>
          <p:nvPr/>
        </p:nvSpPr>
        <p:spPr>
          <a:xfrm>
            <a:off x="3655619" y="2214342"/>
            <a:ext cx="933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Country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53ECD-FF01-8F87-0CEB-EFA98931090C}"/>
              </a:ext>
            </a:extLst>
          </p:cNvPr>
          <p:cNvSpPr txBox="1"/>
          <p:nvPr/>
        </p:nvSpPr>
        <p:spPr>
          <a:xfrm>
            <a:off x="4746169" y="2236112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89F820-70D7-300E-27CF-D912AF8D418E}"/>
              </a:ext>
            </a:extLst>
          </p:cNvPr>
          <p:cNvSpPr txBox="1"/>
          <p:nvPr/>
        </p:nvSpPr>
        <p:spPr>
          <a:xfrm>
            <a:off x="6276106" y="2257884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73F735-D8DA-FBD6-17FA-67941CD1B645}"/>
              </a:ext>
            </a:extLst>
          </p:cNvPr>
          <p:cNvSpPr txBox="1"/>
          <p:nvPr/>
        </p:nvSpPr>
        <p:spPr>
          <a:xfrm>
            <a:off x="7366656" y="2255905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1747748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A03B0-92FE-B521-F838-489231C71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704" y="857587"/>
            <a:ext cx="11437495" cy="5353121"/>
          </a:xfrm>
        </p:spPr>
        <p:txBody>
          <a:bodyPr>
            <a:normAutofit fontScale="25000" lnSpcReduction="20000"/>
          </a:bodyPr>
          <a:lstStyle/>
          <a:p>
            <a:r>
              <a:rPr lang="en-US" sz="9600" dirty="0"/>
              <a:t>An interactive Geographical Information System (GIS) dashboard with </a:t>
            </a:r>
            <a:r>
              <a:rPr lang="en-US" sz="9600" dirty="0">
                <a:solidFill>
                  <a:srgbClr val="FF0000"/>
                </a:solidFill>
              </a:rPr>
              <a:t>all countries </a:t>
            </a:r>
            <a:r>
              <a:rPr lang="en-US" sz="9600" dirty="0"/>
              <a:t>within the </a:t>
            </a:r>
            <a:r>
              <a:rPr lang="en-US" sz="9600" dirty="0" err="1"/>
              <a:t>Vivli</a:t>
            </a:r>
            <a:r>
              <a:rPr lang="en-US" sz="9600" dirty="0"/>
              <a:t> dataset provided. </a:t>
            </a:r>
          </a:p>
          <a:p>
            <a:endParaRPr lang="en-US" sz="9600" dirty="0"/>
          </a:p>
          <a:p>
            <a:pPr marL="0" indent="0">
              <a:buNone/>
            </a:pPr>
            <a:endParaRPr lang="en-US" sz="9600" dirty="0"/>
          </a:p>
          <a:p>
            <a:pPr marL="0" indent="0">
              <a:buNone/>
            </a:pPr>
            <a:endParaRPr lang="en-US" sz="9600" dirty="0"/>
          </a:p>
          <a:p>
            <a:pPr marL="0" indent="0">
              <a:buNone/>
            </a:pPr>
            <a:endParaRPr lang="en-US" sz="9600" dirty="0"/>
          </a:p>
          <a:p>
            <a:r>
              <a:rPr lang="en-US" sz="9600" dirty="0"/>
              <a:t>An interactive GIS dashboard specific to the datasets from </a:t>
            </a:r>
            <a:r>
              <a:rPr lang="en-US" sz="9600" dirty="0">
                <a:solidFill>
                  <a:srgbClr val="FF0000"/>
                </a:solidFill>
              </a:rPr>
              <a:t>Kenya and Uganda.</a:t>
            </a:r>
          </a:p>
          <a:p>
            <a:endParaRPr lang="en-US" sz="96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9600" dirty="0">
              <a:solidFill>
                <a:srgbClr val="FF0000"/>
              </a:solidFill>
            </a:endParaRPr>
          </a:p>
          <a:p>
            <a:endParaRPr lang="en-US" sz="96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9600" dirty="0">
              <a:solidFill>
                <a:srgbClr val="FF0000"/>
              </a:solidFill>
            </a:endParaRPr>
          </a:p>
          <a:p>
            <a:r>
              <a:rPr lang="en-US" sz="9600" dirty="0"/>
              <a:t>An interactive GID dashboard of simulated dataset specifically </a:t>
            </a:r>
            <a:r>
              <a:rPr lang="en-US" sz="9600" dirty="0">
                <a:solidFill>
                  <a:srgbClr val="FF0000"/>
                </a:solidFill>
              </a:rPr>
              <a:t>for Kampala, Uganda </a:t>
            </a:r>
            <a:r>
              <a:rPr lang="en-US" sz="9600" dirty="0"/>
              <a:t>showing zones</a:t>
            </a:r>
          </a:p>
          <a:p>
            <a:pPr marL="0" indent="0">
              <a:buNone/>
            </a:pPr>
            <a:endParaRPr lang="en-US" sz="4000" dirty="0">
              <a:solidFill>
                <a:srgbClr val="FF0000"/>
              </a:solidFill>
            </a:endParaRPr>
          </a:p>
          <a:p>
            <a:endParaRPr lang="en-US" sz="2600" dirty="0">
              <a:solidFill>
                <a:srgbClr val="FF0000"/>
              </a:solidFill>
            </a:endParaRP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Google Shape;168;p2">
            <a:extLst>
              <a:ext uri="{FF2B5EF4-FFF2-40B4-BE49-F238E27FC236}">
                <a16:creationId xmlns:a16="http://schemas.microsoft.com/office/drawing/2014/main" id="{19A0BB87-6CA7-79A8-BE42-48E9CBE31BE5}"/>
              </a:ext>
            </a:extLst>
          </p:cNvPr>
          <p:cNvSpPr txBox="1">
            <a:spLocks/>
          </p:cNvSpPr>
          <p:nvPr/>
        </p:nvSpPr>
        <p:spPr>
          <a:xfrm>
            <a:off x="826786" y="129926"/>
            <a:ext cx="10515600" cy="8340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3200" b="1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Opportunities/solutions 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CC2237-E42C-EDE5-DC52-C6CDD1D847A3}"/>
              </a:ext>
            </a:extLst>
          </p:cNvPr>
          <p:cNvSpPr txBox="1"/>
          <p:nvPr/>
        </p:nvSpPr>
        <p:spPr>
          <a:xfrm>
            <a:off x="1072445" y="1575747"/>
            <a:ext cx="8455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https://patira.maps.arcgis.com/apps/dashboards/d89c5b039552464f8f04103f05ac889f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B3A27D-6851-3A21-2734-506E8CB4E37A}"/>
              </a:ext>
            </a:extLst>
          </p:cNvPr>
          <p:cNvSpPr txBox="1"/>
          <p:nvPr/>
        </p:nvSpPr>
        <p:spPr>
          <a:xfrm>
            <a:off x="1072445" y="3390900"/>
            <a:ext cx="9640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https://patira.maps.arcgis.com/apps/dashboards/a1324c58e49e4561ac9505936db7743a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04396-545A-9CC5-9DA1-8C0D1FAE4592}"/>
              </a:ext>
            </a:extLst>
          </p:cNvPr>
          <p:cNvSpPr txBox="1"/>
          <p:nvPr/>
        </p:nvSpPr>
        <p:spPr>
          <a:xfrm>
            <a:off x="826786" y="5457295"/>
            <a:ext cx="9505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https://patira.maps.arcgis.com/apps/dashboards/095acc30606c4c7a8bc8260e6160c511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005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A03B0-92FE-B521-F838-489231C71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614" y="833210"/>
            <a:ext cx="10657576" cy="5422007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10400" dirty="0"/>
              <a:t>GIS dashboard can be used by </a:t>
            </a:r>
            <a:r>
              <a:rPr lang="en-US" sz="10400" dirty="0">
                <a:solidFill>
                  <a:srgbClr val="00B050"/>
                </a:solidFill>
              </a:rPr>
              <a:t>healthcare professionals: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8000" dirty="0"/>
              <a:t> Provides real time information to guide in decisions making, e.g. use of antibiotics.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8000" dirty="0"/>
              <a:t> Easy detection of outbreaks by showing clusters of cases in a specific region or health facility.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endParaRPr lang="en-US" sz="8000" dirty="0"/>
          </a:p>
          <a:p>
            <a:pPr>
              <a:lnSpc>
                <a:spcPct val="120000"/>
              </a:lnSpc>
            </a:pPr>
            <a:r>
              <a:rPr lang="en-US" sz="10400" dirty="0"/>
              <a:t>GIS dashboard can be used by </a:t>
            </a:r>
            <a:r>
              <a:rPr lang="en-US" sz="10400" dirty="0">
                <a:solidFill>
                  <a:srgbClr val="00B050"/>
                </a:solidFill>
              </a:rPr>
              <a:t>policymakers: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9200" dirty="0"/>
              <a:t> </a:t>
            </a:r>
            <a:r>
              <a:rPr lang="en-US" sz="8000" dirty="0"/>
              <a:t>Effective surveillance for different areas including those with limited access to health services.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8000" dirty="0"/>
              <a:t> Shows the geographic distribution of resistant pathogens and trends.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US" sz="9600" dirty="0"/>
          </a:p>
          <a:p>
            <a:pPr>
              <a:lnSpc>
                <a:spcPct val="120000"/>
              </a:lnSpc>
            </a:pPr>
            <a:r>
              <a:rPr lang="en-US" sz="10400" dirty="0"/>
              <a:t>GIS dashboard can be used by </a:t>
            </a:r>
            <a:r>
              <a:rPr lang="en-US" sz="10400" dirty="0">
                <a:solidFill>
                  <a:srgbClr val="00B050"/>
                </a:solidFill>
              </a:rPr>
              <a:t>researchers: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10800" dirty="0"/>
              <a:t> </a:t>
            </a:r>
            <a:r>
              <a:rPr lang="en-US" sz="8000" dirty="0"/>
              <a:t>Enables data sharing which fosters communication and collaboration.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8000" dirty="0"/>
              <a:t> Integrate data from different sources enabling a comprehensive view of the data for analysis and interpretation.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US" sz="80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endParaRPr lang="en-US" sz="9600" dirty="0"/>
          </a:p>
          <a:p>
            <a:pPr>
              <a:lnSpc>
                <a:spcPct val="120000"/>
              </a:lnSpc>
            </a:pPr>
            <a:endParaRPr lang="en-US" sz="8000" dirty="0"/>
          </a:p>
          <a:p>
            <a:pPr marL="0" indent="0">
              <a:lnSpc>
                <a:spcPct val="120000"/>
              </a:lnSpc>
              <a:buNone/>
            </a:pPr>
            <a:endParaRPr lang="en-US" sz="9600" dirty="0">
              <a:highlight>
                <a:srgbClr val="FFFF00"/>
              </a:highlight>
            </a:endParaRPr>
          </a:p>
          <a:p>
            <a:pPr lvl="1">
              <a:buFont typeface="Wingdings" pitchFamily="2" charset="2"/>
              <a:buChar char="Ø"/>
            </a:pPr>
            <a:endParaRPr lang="en-US" sz="8000" dirty="0"/>
          </a:p>
          <a:p>
            <a:pPr lvl="1">
              <a:buFont typeface="Wingdings" pitchFamily="2" charset="2"/>
              <a:buChar char="Ø"/>
            </a:pPr>
            <a:endParaRPr lang="en-US" sz="5900" dirty="0"/>
          </a:p>
          <a:p>
            <a:pPr marL="457200" lvl="1" indent="0">
              <a:buNone/>
            </a:pPr>
            <a:endParaRPr lang="en-US" sz="5900" dirty="0"/>
          </a:p>
          <a:p>
            <a:pPr marL="457200" lvl="1" indent="0">
              <a:buNone/>
            </a:pPr>
            <a:endParaRPr lang="en-US" sz="5900" dirty="0"/>
          </a:p>
          <a:p>
            <a:pPr marL="457200" lvl="1" indent="0">
              <a:buNone/>
            </a:pPr>
            <a:endParaRPr lang="en-US" sz="5900" dirty="0"/>
          </a:p>
          <a:p>
            <a:pPr marL="0" indent="0">
              <a:buNone/>
            </a:pPr>
            <a:endParaRPr lang="en-US" sz="5900" dirty="0"/>
          </a:p>
          <a:p>
            <a:endParaRPr lang="en-US" sz="5900" dirty="0"/>
          </a:p>
          <a:p>
            <a:endParaRPr lang="en-US" sz="5900" dirty="0"/>
          </a:p>
          <a:p>
            <a:endParaRPr lang="en-US" sz="5900" dirty="0"/>
          </a:p>
          <a:p>
            <a:endParaRPr lang="en-US" sz="59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914400" lvl="2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Google Shape;168;p2">
            <a:extLst>
              <a:ext uri="{FF2B5EF4-FFF2-40B4-BE49-F238E27FC236}">
                <a16:creationId xmlns:a16="http://schemas.microsoft.com/office/drawing/2014/main" id="{19A0BB87-6CA7-79A8-BE42-48E9CBE31BE5}"/>
              </a:ext>
            </a:extLst>
          </p:cNvPr>
          <p:cNvSpPr txBox="1">
            <a:spLocks/>
          </p:cNvSpPr>
          <p:nvPr/>
        </p:nvSpPr>
        <p:spPr>
          <a:xfrm>
            <a:off x="826786" y="-811"/>
            <a:ext cx="10515600" cy="8340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3200" b="1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Impact of the work</a:t>
            </a:r>
          </a:p>
        </p:txBody>
      </p:sp>
    </p:spTree>
    <p:extLst>
      <p:ext uri="{BB962C8B-B14F-4D97-AF65-F5344CB8AC3E}">
        <p14:creationId xmlns:p14="http://schemas.microsoft.com/office/powerpoint/2010/main" val="3351885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A03B0-92FE-B521-F838-489231C71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614" y="809460"/>
            <a:ext cx="10515600" cy="5422007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9600" dirty="0"/>
              <a:t>The Vivli AMR Team </a:t>
            </a:r>
          </a:p>
          <a:p>
            <a:pPr>
              <a:lnSpc>
                <a:spcPct val="120000"/>
              </a:lnSpc>
            </a:pPr>
            <a:endParaRPr lang="en-US" sz="9600" dirty="0"/>
          </a:p>
          <a:p>
            <a:pPr marL="0" indent="0">
              <a:lnSpc>
                <a:spcPct val="120000"/>
              </a:lnSpc>
              <a:buNone/>
            </a:pPr>
            <a:endParaRPr lang="en-US" sz="9600" dirty="0"/>
          </a:p>
          <a:p>
            <a:pPr>
              <a:lnSpc>
                <a:spcPct val="120000"/>
              </a:lnSpc>
            </a:pPr>
            <a:r>
              <a:rPr lang="en-US" sz="9600" dirty="0"/>
              <a:t>Welcome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9600" dirty="0"/>
          </a:p>
          <a:p>
            <a:pPr marL="0" indent="0">
              <a:lnSpc>
                <a:spcPct val="120000"/>
              </a:lnSpc>
              <a:buNone/>
            </a:pPr>
            <a:endParaRPr lang="en-US" sz="9600" dirty="0"/>
          </a:p>
          <a:p>
            <a:pPr>
              <a:lnSpc>
                <a:spcPct val="120000"/>
              </a:lnSpc>
            </a:pPr>
            <a:r>
              <a:rPr lang="en-US" sz="9600" dirty="0"/>
              <a:t>Presentation is based on research using data from Pfizer, obtained through https://</a:t>
            </a:r>
            <a:r>
              <a:rPr lang="en-US" sz="9600" dirty="0" err="1"/>
              <a:t>amr.vivli.org</a:t>
            </a:r>
            <a:r>
              <a:rPr lang="en-US" sz="9600" dirty="0"/>
              <a:t>"</a:t>
            </a:r>
          </a:p>
          <a:p>
            <a:pPr marL="0" indent="0">
              <a:lnSpc>
                <a:spcPct val="120000"/>
              </a:lnSpc>
              <a:buNone/>
            </a:pPr>
            <a:endParaRPr lang="en-US" sz="9600" dirty="0"/>
          </a:p>
          <a:p>
            <a:pPr marL="0" indent="0">
              <a:lnSpc>
                <a:spcPct val="120000"/>
              </a:lnSpc>
              <a:buNone/>
            </a:pPr>
            <a:endParaRPr lang="en-US" sz="9600" dirty="0"/>
          </a:p>
          <a:p>
            <a:pPr>
              <a:lnSpc>
                <a:spcPct val="120000"/>
              </a:lnSpc>
            </a:pPr>
            <a:r>
              <a:rPr lang="en-US" sz="9600" dirty="0"/>
              <a:t>The judging panel</a:t>
            </a:r>
          </a:p>
          <a:p>
            <a:pPr>
              <a:lnSpc>
                <a:spcPct val="120000"/>
              </a:lnSpc>
            </a:pPr>
            <a:endParaRPr lang="en-US" sz="9600" dirty="0"/>
          </a:p>
          <a:p>
            <a:pPr>
              <a:lnSpc>
                <a:spcPct val="120000"/>
              </a:lnSpc>
            </a:pPr>
            <a:endParaRPr lang="en-US" sz="9600" dirty="0"/>
          </a:p>
          <a:p>
            <a:pPr>
              <a:lnSpc>
                <a:spcPct val="120000"/>
              </a:lnSpc>
            </a:pPr>
            <a:endParaRPr lang="en-US" sz="9600" dirty="0"/>
          </a:p>
          <a:p>
            <a:pPr marL="0" indent="0">
              <a:lnSpc>
                <a:spcPct val="120000"/>
              </a:lnSpc>
              <a:buNone/>
            </a:pPr>
            <a:endParaRPr lang="en-US" sz="9600" dirty="0">
              <a:highlight>
                <a:srgbClr val="FFFF00"/>
              </a:highlight>
            </a:endParaRPr>
          </a:p>
          <a:p>
            <a:pPr lvl="1">
              <a:buFont typeface="Wingdings" pitchFamily="2" charset="2"/>
              <a:buChar char="Ø"/>
            </a:pPr>
            <a:endParaRPr lang="en-US" sz="8000" dirty="0"/>
          </a:p>
          <a:p>
            <a:pPr lvl="1">
              <a:buFont typeface="Wingdings" pitchFamily="2" charset="2"/>
              <a:buChar char="Ø"/>
            </a:pPr>
            <a:endParaRPr lang="en-US" sz="5900" dirty="0"/>
          </a:p>
          <a:p>
            <a:pPr marL="457200" lvl="1" indent="0">
              <a:buNone/>
            </a:pPr>
            <a:endParaRPr lang="en-US" sz="5900" dirty="0"/>
          </a:p>
          <a:p>
            <a:pPr marL="457200" lvl="1" indent="0">
              <a:buNone/>
            </a:pPr>
            <a:endParaRPr lang="en-US" sz="5900" dirty="0"/>
          </a:p>
          <a:p>
            <a:pPr marL="457200" lvl="1" indent="0">
              <a:buNone/>
            </a:pPr>
            <a:endParaRPr lang="en-US" sz="5900" dirty="0"/>
          </a:p>
          <a:p>
            <a:pPr marL="0" indent="0">
              <a:buNone/>
            </a:pPr>
            <a:endParaRPr lang="en-US" sz="5900" dirty="0"/>
          </a:p>
          <a:p>
            <a:endParaRPr lang="en-US" sz="5900" dirty="0"/>
          </a:p>
          <a:p>
            <a:endParaRPr lang="en-US" sz="5900" dirty="0"/>
          </a:p>
          <a:p>
            <a:endParaRPr lang="en-US" sz="5900" dirty="0"/>
          </a:p>
          <a:p>
            <a:endParaRPr lang="en-US" sz="59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914400" lvl="2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Google Shape;168;p2">
            <a:extLst>
              <a:ext uri="{FF2B5EF4-FFF2-40B4-BE49-F238E27FC236}">
                <a16:creationId xmlns:a16="http://schemas.microsoft.com/office/drawing/2014/main" id="{19A0BB87-6CA7-79A8-BE42-48E9CBE31BE5}"/>
              </a:ext>
            </a:extLst>
          </p:cNvPr>
          <p:cNvSpPr txBox="1">
            <a:spLocks/>
          </p:cNvSpPr>
          <p:nvPr/>
        </p:nvSpPr>
        <p:spPr>
          <a:xfrm>
            <a:off x="826786" y="-24561"/>
            <a:ext cx="10515600" cy="8340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3200" b="1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Acknowledgments</a:t>
            </a:r>
          </a:p>
        </p:txBody>
      </p:sp>
    </p:spTree>
    <p:extLst>
      <p:ext uri="{BB962C8B-B14F-4D97-AF65-F5344CB8AC3E}">
        <p14:creationId xmlns:p14="http://schemas.microsoft.com/office/powerpoint/2010/main" val="2214403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8;p2">
            <a:extLst>
              <a:ext uri="{FF2B5EF4-FFF2-40B4-BE49-F238E27FC236}">
                <a16:creationId xmlns:a16="http://schemas.microsoft.com/office/drawing/2014/main" id="{19A0BB87-6CA7-79A8-BE42-48E9CBE31BE5}"/>
              </a:ext>
            </a:extLst>
          </p:cNvPr>
          <p:cNvSpPr txBox="1">
            <a:spLocks/>
          </p:cNvSpPr>
          <p:nvPr/>
        </p:nvSpPr>
        <p:spPr>
          <a:xfrm>
            <a:off x="541421" y="1263316"/>
            <a:ext cx="10515600" cy="37779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3200" b="1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 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endParaRPr lang="en-US" sz="3200" b="1" dirty="0">
              <a:solidFill>
                <a:srgbClr val="00B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endParaRPr lang="en-US" sz="3200" b="1" dirty="0">
              <a:solidFill>
                <a:srgbClr val="00B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endParaRPr lang="en-US" sz="3200" b="1" dirty="0">
              <a:solidFill>
                <a:srgbClr val="00B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endParaRPr lang="en-US" sz="3200" b="1" dirty="0">
              <a:solidFill>
                <a:srgbClr val="00B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3200" b="1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Questions????</a:t>
            </a:r>
            <a:endParaRPr lang="en-US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077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3860</TotalTime>
  <Words>455</Words>
  <Application>Microsoft Macintosh PowerPoint</Application>
  <PresentationFormat>Widescreen</PresentationFormat>
  <Paragraphs>142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Times New Roman</vt:lpstr>
      <vt:lpstr>Wingdings</vt:lpstr>
      <vt:lpstr>Office Theme</vt:lpstr>
      <vt:lpstr>Empowering Global AMR Research Community: Interactive GIS Dashboards for AMR Data Analysis and Informed Decision-Making        Team ID: 8952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Opiyo, Stephen</dc:creator>
  <cp:lastModifiedBy>Opiyo, Stephen</cp:lastModifiedBy>
  <cp:revision>70</cp:revision>
  <dcterms:created xsi:type="dcterms:W3CDTF">2023-08-30T00:53:21Z</dcterms:created>
  <dcterms:modified xsi:type="dcterms:W3CDTF">2023-09-14T04:23:36Z</dcterms:modified>
</cp:coreProperties>
</file>